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F9033-0211-45E8-8F1B-2E9E60FCD147}" type="datetimeFigureOut">
              <a:rPr lang="es-MX" smtClean="0"/>
              <a:t>24/08/2014</a:t>
            </a:fld>
            <a:endParaRPr lang="es-MX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12333-372E-4B27-8C6D-4E63753D0203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F9033-0211-45E8-8F1B-2E9E60FCD147}" type="datetimeFigureOut">
              <a:rPr lang="es-MX" smtClean="0"/>
              <a:t>24/08/2014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12333-372E-4B27-8C6D-4E63753D02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F9033-0211-45E8-8F1B-2E9E60FCD147}" type="datetimeFigureOut">
              <a:rPr lang="es-MX" smtClean="0"/>
              <a:t>24/08/2014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12333-372E-4B27-8C6D-4E63753D02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F9033-0211-45E8-8F1B-2E9E60FCD147}" type="datetimeFigureOut">
              <a:rPr lang="es-MX" smtClean="0"/>
              <a:t>24/08/2014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12333-372E-4B27-8C6D-4E63753D02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F9033-0211-45E8-8F1B-2E9E60FCD147}" type="datetimeFigureOut">
              <a:rPr lang="es-MX" smtClean="0"/>
              <a:t>24/08/2014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12333-372E-4B27-8C6D-4E63753D0203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F9033-0211-45E8-8F1B-2E9E60FCD147}" type="datetimeFigureOut">
              <a:rPr lang="es-MX" smtClean="0"/>
              <a:t>24/08/2014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12333-372E-4B27-8C6D-4E63753D02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F9033-0211-45E8-8F1B-2E9E60FCD147}" type="datetimeFigureOut">
              <a:rPr lang="es-MX" smtClean="0"/>
              <a:t>24/08/2014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12333-372E-4B27-8C6D-4E63753D02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F9033-0211-45E8-8F1B-2E9E60FCD147}" type="datetimeFigureOut">
              <a:rPr lang="es-MX" smtClean="0"/>
              <a:t>24/08/2014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12333-372E-4B27-8C6D-4E63753D02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F9033-0211-45E8-8F1B-2E9E60FCD147}" type="datetimeFigureOut">
              <a:rPr lang="es-MX" smtClean="0"/>
              <a:t>24/08/2014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12333-372E-4B27-8C6D-4E63753D0203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F9033-0211-45E8-8F1B-2E9E60FCD147}" type="datetimeFigureOut">
              <a:rPr lang="es-MX" smtClean="0"/>
              <a:t>24/08/2014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12333-372E-4B27-8C6D-4E63753D02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F9033-0211-45E8-8F1B-2E9E60FCD147}" type="datetimeFigureOut">
              <a:rPr lang="es-MX" smtClean="0"/>
              <a:t>24/08/2014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12333-372E-4B27-8C6D-4E63753D0203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FAF9033-0211-45E8-8F1B-2E9E60FCD147}" type="datetimeFigureOut">
              <a:rPr lang="es-MX" smtClean="0"/>
              <a:t>24/08/2014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C912333-372E-4B27-8C6D-4E63753D0203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6373" y="404664"/>
            <a:ext cx="7772400" cy="1830065"/>
          </a:xfrm>
        </p:spPr>
        <p:txBody>
          <a:bodyPr>
            <a:no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NORMA INTERNACIONAL DE AUDITORIA 210</a:t>
            </a:r>
            <a:b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6768752" cy="1752600"/>
          </a:xfrm>
        </p:spPr>
        <p:txBody>
          <a:bodyPr/>
          <a:lstStyle/>
          <a:p>
            <a:pPr algn="just"/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 </a:t>
            </a: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TERMINOS DEL ENCARGO DE AUDITORIA</a:t>
            </a:r>
          </a:p>
          <a:p>
            <a:endParaRPr lang="es-MX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36" y="3501008"/>
            <a:ext cx="33813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73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98080" cy="1143000"/>
          </a:xfrm>
        </p:spPr>
        <p:txBody>
          <a:bodyPr>
            <a:noAutofit/>
          </a:bodyPr>
          <a:lstStyle/>
          <a:p>
            <a:pPr algn="just"/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ACUERDO DE LOS TÉRMINOS DEL ENCARGO DE 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AUDITORIA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844824"/>
            <a:ext cx="7498080" cy="4800600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auditor acordara los términos del encargo de auditoria con la dirección o los responsables del gobierno de la entidad, según corresponda.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4" y="3685735"/>
            <a:ext cx="2561110" cy="273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87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3200" b="1" dirty="0" smtClean="0">
                <a:effectLst/>
                <a:latin typeface="Arial"/>
                <a:ea typeface="Calibri"/>
                <a:cs typeface="Times New Roman"/>
              </a:rPr>
              <a:t>AUDITORES RECURRENTES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12776"/>
            <a:ext cx="7498080" cy="4800600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MX" sz="28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 las auditorias recurrentes, el auditor valorará si las circunstancias requieren la revisión de los términos del encargo de auditoria y si es necesario recordar a la entidad los términos existentes del encargo de auditoria.</a:t>
            </a:r>
            <a:endParaRPr lang="es-MX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347714" cy="248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19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498080" cy="114300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2800" b="1" dirty="0" smtClean="0">
                <a:effectLst/>
                <a:latin typeface="Arial"/>
                <a:ea typeface="Calibri"/>
                <a:cs typeface="Times New Roman"/>
              </a:rPr>
              <a:t>ACEPTACIÓN DE UNA MODIFICACIÓN DE LOS TÉRMINOS DE UN ENCARGO DE AUDITORIA</a:t>
            </a:r>
            <a:r>
              <a:rPr lang="es-MX" sz="2800" dirty="0">
                <a:ea typeface="Calibri"/>
                <a:cs typeface="Times New Roman"/>
              </a:rPr>
              <a:t/>
            </a:r>
            <a:br>
              <a:rPr lang="es-MX" sz="2800" dirty="0">
                <a:ea typeface="Calibri"/>
                <a:cs typeface="Times New Roman"/>
              </a:rPr>
            </a:b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916832"/>
            <a:ext cx="7498080" cy="4800600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auditor no aceptara una modificación de los términos del encargo de auditoria si no existe una justificación razonable para ello.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39909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36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060848"/>
            <a:ext cx="7920880" cy="1359024"/>
          </a:xfrm>
        </p:spPr>
        <p:txBody>
          <a:bodyPr>
            <a:noAutofit/>
          </a:bodyPr>
          <a:lstStyle/>
          <a:p>
            <a:pPr algn="ctr"/>
            <a:r>
              <a:rPr lang="es-MX" sz="3600" b="1" spc="-1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CONSIDERACIONES ADICIONALES RELACIONADAS CON LA ACEPTACIÓN DEL ENCARGO</a:t>
            </a:r>
            <a:br>
              <a:rPr lang="es-MX" sz="3600" b="1" spc="-1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600" b="1" spc="-15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67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98080" cy="1143000"/>
          </a:xfrm>
        </p:spPr>
        <p:txBody>
          <a:bodyPr>
            <a:noAutofit/>
          </a:bodyPr>
          <a:lstStyle/>
          <a:p>
            <a:pPr algn="just"/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NORMAS DE INFORMACIÓN FINANCIERA COMPLEMENTADAS POR LAS DISPOSICIONES LEGALES O </a:t>
            </a:r>
            <a:r>
              <a:rPr lang="es-MX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REGLAMENTARIAS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916832"/>
            <a:ext cx="7498080" cy="4800600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Si existen disposiciones legales o reglamentarias que complementen las normas de información financiera establecidas por un organismo emisor de normas autorizado o reconocido, el auditor determinara si hay algún conflicto entre las normas de información financiera y los requerimientos adicionales.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05071"/>
            <a:ext cx="1982498" cy="202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4.bp.blogspot.com/-SbadUir65OI/TiV9jurUZTI/AAAAAAAAACQ/w5eWyDLIQYY/s1600/n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05070"/>
            <a:ext cx="1647825" cy="202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24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MARCO DE INFORMACIÓN FINANCIERA PRESCRITO POR LAS DISPOSICIONES LEGALES O REGLAMENTARIAS: OTRAS CUESTIONES QUE AFECTAN LA </a:t>
            </a:r>
            <a:r>
              <a:rPr lang="es-MX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ACEPTACIÓN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204864"/>
            <a:ext cx="7992888" cy="39212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Si el auditor determina que el marco de información financiera prescrito por las disposiciones legales o reglamentarias sería inaceptable si no estuviera previsto por dichas disposiciones, el auditor aceptara el encargo de auditoria solo si se dan las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condiciones.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34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98080" cy="1143000"/>
          </a:xfrm>
        </p:spPr>
        <p:txBody>
          <a:bodyPr>
            <a:noAutofit/>
          </a:bodyPr>
          <a:lstStyle/>
          <a:p>
            <a:pPr algn="just"/>
            <a:r>
              <a:rPr lang="es-MX" sz="3200" i="1" dirty="0">
                <a:latin typeface="Arial" panose="020B0604020202020204" pitchFamily="34" charset="0"/>
                <a:cs typeface="Arial" panose="020B0604020202020204" pitchFamily="34" charset="0"/>
              </a:rPr>
              <a:t>INFORME DE AUDITORÍA PRESCRITO POR LAS DISPOSICIONES LEGALES O </a:t>
            </a:r>
            <a:r>
              <a:rPr lang="es-MX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REGLAMENTARIAS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204864"/>
            <a:ext cx="8100392" cy="4425355"/>
          </a:xfrm>
        </p:spPr>
        <p:txBody>
          <a:bodyPr/>
          <a:lstStyle/>
          <a:p>
            <a:pPr marL="0" indent="0" algn="just">
              <a:buNone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En algunos casos, las disposiciones legales o reglamentarias de la jurisdicción correspondiente establecen el formato o la redacción del informe de auditoría en términos que difieren de manera significativa de los requerimientos de las NIA. Donde el auditor evaluara distintas circunstancias.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8076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EQUIPO 2: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12776"/>
            <a:ext cx="7848872" cy="2664296"/>
          </a:xfrm>
        </p:spPr>
        <p:txBody>
          <a:bodyPr/>
          <a:lstStyle/>
          <a:p>
            <a:pPr marL="82296" indent="0">
              <a:buNone/>
            </a:pPr>
            <a:r>
              <a:rPr lang="es-MX" dirty="0" smtClean="0"/>
              <a:t>CAÑEDO CAMPOS ONASIS</a:t>
            </a:r>
          </a:p>
          <a:p>
            <a:pPr marL="82296" indent="0">
              <a:buNone/>
            </a:pPr>
            <a:r>
              <a:rPr lang="es-MX" dirty="0" smtClean="0"/>
              <a:t>JIMENEZ ARELLANO CECILIA ARELI</a:t>
            </a:r>
          </a:p>
          <a:p>
            <a:pPr marL="82296" indent="0">
              <a:buNone/>
            </a:pPr>
            <a:r>
              <a:rPr lang="es-MX" dirty="0" smtClean="0"/>
              <a:t>PEDRAZA LEYVA CRISTOPHER MICHAEL</a:t>
            </a:r>
          </a:p>
          <a:p>
            <a:pPr marL="82296" indent="0">
              <a:buNone/>
            </a:pPr>
            <a:r>
              <a:rPr lang="es-MX" dirty="0" smtClean="0"/>
              <a:t>RAMOS AMADOR ROCIO ITZEL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3068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BIBLIOGRAFIA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just">
              <a:buNone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IAASB. (2013). </a:t>
            </a: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Normas Internacionales de Auditoría y Control de Calidad.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Ciudad de México D.F. : IMCP.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522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81051" y="404664"/>
            <a:ext cx="5184576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Norma Internacional de Auditoria (NIA) 210, Acuerdo con los términos del encargo de auditoria, debe interpretarse junto con la NIA 200, Objetivos globales del auditor independiente y la realización de la auditoria de conformidad con  las Normas Internacionales de Auditoria.</a:t>
            </a:r>
          </a:p>
          <a:p>
            <a:pPr marL="0" indent="0">
              <a:buNone/>
            </a:pPr>
            <a:endParaRPr lang="es-MX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33176"/>
            <a:ext cx="2632937" cy="414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5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ALCANCE DE ESTA NIA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12776"/>
            <a:ext cx="7498080" cy="4800600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Esta Norma Internacional de Auditoria (NIA) trata de las responsabilidades que tiene el auditor al acordar los términos del encargo de auditoria con la dirección y, cuando proceda, a los responsables del gobierno de la entidad. </a:t>
            </a:r>
          </a:p>
        </p:txBody>
      </p:sp>
    </p:spTree>
    <p:extLst>
      <p:ext uri="{BB962C8B-B14F-4D97-AF65-F5344CB8AC3E}">
        <p14:creationId xmlns:p14="http://schemas.microsoft.com/office/powerpoint/2010/main" val="36650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FECHA DE ENTRADA EN VIGOR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Esta NIA es aplicable a las auditorias de estados financieros correspondientes a periodos iniciados a partir del 15 de Diciembre del 2009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losimpuestos.com.mx/wp-content/uploads/calendario-impuestos-diciembre-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49006"/>
            <a:ext cx="4101748" cy="307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5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229600" cy="940966"/>
          </a:xfrm>
        </p:spPr>
        <p:txBody>
          <a:bodyPr>
            <a:normAutofit/>
          </a:bodyPr>
          <a:lstStyle/>
          <a:p>
            <a:pPr algn="ctr"/>
            <a:r>
              <a:rPr lang="es-MX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s-MX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412776"/>
            <a:ext cx="7992888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objetivo del auditor es aceptar o continuar con un encargo de auditoria únicamente cuando se haya acordado la premisa sobre la que la auditoria se va realizar mediante:</a:t>
            </a:r>
          </a:p>
          <a:p>
            <a:pPr lvl="0"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determinación de si concurren las condiciones previas a una auditoria ;y</a:t>
            </a:r>
          </a:p>
          <a:p>
            <a:pPr lvl="0"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confirmación de que existe una comprensión común por parte del auditor y de la dirección y, cuando proceda, de los responsables del gobierno de la entidad acerca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acerca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de los términos del encargo de auditoria.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79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DEFINICIONES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dirty="0" smtClean="0"/>
              <a:t>A </a:t>
            </a:r>
            <a:r>
              <a:rPr lang="es-MX" dirty="0"/>
              <a:t>efectos de las NIA, el siguiente término tiene el significado de figura a continuación: </a:t>
            </a:r>
          </a:p>
          <a:p>
            <a:pPr algn="just"/>
            <a:r>
              <a:rPr lang="es-MX" dirty="0"/>
              <a:t>Condiciones </a:t>
            </a:r>
            <a:r>
              <a:rPr lang="es-MX" dirty="0" smtClean="0"/>
              <a:t>previas </a:t>
            </a:r>
            <a:r>
              <a:rPr lang="es-MX" dirty="0"/>
              <a:t>a la auditoria: utilización por la dirección de un marco de información financiera aceptable para la preparación de los estados financieros y conformidad de la dirección y, cuando proceda, de los responsables del gobierno de la entidad, con la premisa sobre la que se realiza una </a:t>
            </a:r>
            <a:r>
              <a:rPr lang="es-MX" dirty="0" smtClean="0"/>
              <a:t>auditoria</a:t>
            </a:r>
            <a:r>
              <a:rPr lang="es-MX" dirty="0"/>
              <a:t>.</a:t>
            </a:r>
          </a:p>
          <a:p>
            <a:r>
              <a:rPr lang="es-MX" dirty="0"/>
              <a:t>A efectos de esta NIA, las referencias a “la dirección” deberán interpretarse en lo sucesivo como referencias a “la dirección y, cuando proceda, los responsables del gobierno de la entidad”.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20692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229600" cy="1431032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Requerimientos</a:t>
            </a:r>
            <a:r>
              <a:rPr lang="es-MX" dirty="0"/>
              <a:t/>
            </a:r>
            <a:br>
              <a:rPr lang="es-MX" dirty="0"/>
            </a:br>
            <a:r>
              <a:rPr lang="es-MX" b="1" dirty="0"/>
              <a:t>Condiciones previas a la auditoria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Para determinar si concurren las condiciones previas para la auditoria, el auditor</a:t>
            </a:r>
            <a:r>
              <a:rPr lang="es-MX" dirty="0" smtClean="0"/>
              <a:t>:</a:t>
            </a:r>
          </a:p>
          <a:p>
            <a:pPr marL="0" lvl="0" indent="0">
              <a:buNone/>
            </a:pPr>
            <a:r>
              <a:rPr lang="es-MX" dirty="0" smtClean="0"/>
              <a:t>	a)determinará </a:t>
            </a:r>
            <a:r>
              <a:rPr lang="es-MX" dirty="0"/>
              <a:t>si el marco de información </a:t>
            </a:r>
            <a:r>
              <a:rPr lang="es-MX" dirty="0" smtClean="0"/>
              <a:t>	financiera </a:t>
            </a:r>
            <a:r>
              <a:rPr lang="es-MX" dirty="0"/>
              <a:t>que se utilizara para la </a:t>
            </a:r>
            <a:r>
              <a:rPr lang="es-MX" dirty="0" smtClean="0"/>
              <a:t>	preparación </a:t>
            </a:r>
            <a:r>
              <a:rPr lang="es-MX" dirty="0"/>
              <a:t>de los estados financieros es </a:t>
            </a:r>
            <a:r>
              <a:rPr lang="es-MX" dirty="0" smtClean="0"/>
              <a:t>	aceptable.</a:t>
            </a:r>
          </a:p>
          <a:p>
            <a:pPr marL="0" indent="0">
              <a:buNone/>
            </a:pPr>
            <a:r>
              <a:rPr lang="es-MX" dirty="0" smtClean="0"/>
              <a:t>	b)</a:t>
            </a:r>
            <a:r>
              <a:rPr lang="es-MX" dirty="0"/>
              <a:t> obtendrá la confirmación de la dirección </a:t>
            </a:r>
            <a:r>
              <a:rPr lang="es-MX" dirty="0" smtClean="0"/>
              <a:t>	de </a:t>
            </a:r>
            <a:r>
              <a:rPr lang="es-MX" dirty="0"/>
              <a:t>que esta reconoce y comprende de su </a:t>
            </a:r>
            <a:r>
              <a:rPr lang="es-MX" dirty="0" smtClean="0"/>
              <a:t>	responsabilidad</a:t>
            </a:r>
            <a:r>
              <a:rPr lang="es-MX" dirty="0"/>
              <a:t>.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lv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774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LIMITACIÓN AL ALCANCE DE LA AUDITORIA ANTES DE LA ACEPTACIÓN DEL ENCARGO DE AUDITORIA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844824"/>
            <a:ext cx="799288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Si la dirección o los responsables del gobierno de la entidad incluyen en la propuesta  de los términos de un encargo de auditoria la imposición de una limitación al alcance del trabajo del auditor.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047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940966"/>
          </a:xfrm>
        </p:spPr>
        <p:txBody>
          <a:bodyPr>
            <a:noAutofit/>
          </a:bodyPr>
          <a:lstStyle/>
          <a:p>
            <a:pPr algn="ctr"/>
            <a:r>
              <a:rPr lang="es-MX" sz="3200" i="1" dirty="0">
                <a:latin typeface="Arial" panose="020B0604020202020204" pitchFamily="34" charset="0"/>
                <a:cs typeface="Arial" panose="020B0604020202020204" pitchFamily="34" charset="0"/>
              </a:rPr>
              <a:t>OTROS FACTORES QUE AFECTARAN A LA ACEPTACIÓN DE UN ENCARGO DE AUDITORIA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 marL="0" indent="0" algn="just">
              <a:buNone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Si determina que no es aceptable el marco de información financiera que se utilizara para la preparación de los estados financieros, salvo en los casos previstos en el apartado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 (acordar los términos de la auditoria),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bien que no se hubiese alcanzado un acuerdo.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010" y="4221088"/>
            <a:ext cx="29575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319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122</TotalTime>
  <Words>769</Words>
  <Application>Microsoft Office PowerPoint</Application>
  <PresentationFormat>Presentación en pantalla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Solsticio</vt:lpstr>
      <vt:lpstr>NORMA INTERNACIONAL DE AUDITORIA 210 </vt:lpstr>
      <vt:lpstr>Presentación de PowerPoint</vt:lpstr>
      <vt:lpstr>ALCANCE DE ESTA NIA</vt:lpstr>
      <vt:lpstr>FECHA DE ENTRADA EN VIGOR</vt:lpstr>
      <vt:lpstr>OBJETIVO</vt:lpstr>
      <vt:lpstr>DEFINICIONES</vt:lpstr>
      <vt:lpstr>Requerimientos Condiciones previas a la auditoria  </vt:lpstr>
      <vt:lpstr>LIMITACIÓN AL ALCANCE DE LA AUDITORIA ANTES DE LA ACEPTACIÓN DEL ENCARGO DE AUDITORIA </vt:lpstr>
      <vt:lpstr>OTROS FACTORES QUE AFECTARAN A LA ACEPTACIÓN DE UN ENCARGO DE AUDITORIA </vt:lpstr>
      <vt:lpstr>ACUERDO DE LOS TÉRMINOS DEL ENCARGO DE AUDITORIA</vt:lpstr>
      <vt:lpstr>AUDITORES RECURRENTES</vt:lpstr>
      <vt:lpstr>ACEPTACIÓN DE UNA MODIFICACIÓN DE LOS TÉRMINOS DE UN ENCARGO DE AUDITORIA </vt:lpstr>
      <vt:lpstr>CONSIDERACIONES ADICIONALES RELACIONADAS CON LA ACEPTACIÓN DEL ENCARGO </vt:lpstr>
      <vt:lpstr>NORMAS DE INFORMACIÓN FINANCIERA COMPLEMENTADAS POR LAS DISPOSICIONES LEGALES O REGLAMENTARIAS</vt:lpstr>
      <vt:lpstr>MARCO DE INFORMACIÓN FINANCIERA PRESCRITO POR LAS DISPOSICIONES LEGALES O REGLAMENTARIAS: OTRAS CUESTIONES QUE AFECTAN LA ACEPTACIÓN</vt:lpstr>
      <vt:lpstr>INFORME DE AUDITORÍA PRESCRITO POR LAS DISPOSICIONES LEGALES O REGLAMENTARIAS</vt:lpstr>
      <vt:lpstr>EQUIPO 2: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 INTERNACIONAL DE AUDITORIA 210</dc:title>
  <dc:creator>cristopher michael p</dc:creator>
  <cp:lastModifiedBy>cristopher michael p</cp:lastModifiedBy>
  <cp:revision>11</cp:revision>
  <dcterms:created xsi:type="dcterms:W3CDTF">2014-08-24T05:06:25Z</dcterms:created>
  <dcterms:modified xsi:type="dcterms:W3CDTF">2014-08-24T07:08:27Z</dcterms:modified>
</cp:coreProperties>
</file>